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0" r:id="rId3"/>
    <p:sldId id="292" r:id="rId4"/>
    <p:sldId id="261" r:id="rId5"/>
    <p:sldId id="268" r:id="rId6"/>
    <p:sldId id="269" r:id="rId7"/>
    <p:sldId id="270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66" r:id="rId16"/>
    <p:sldId id="285" r:id="rId17"/>
    <p:sldId id="284" r:id="rId18"/>
    <p:sldId id="288" r:id="rId19"/>
    <p:sldId id="289" r:id="rId20"/>
    <p:sldId id="291" r:id="rId21"/>
    <p:sldId id="286" r:id="rId22"/>
    <p:sldId id="287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141"/>
    <a:srgbClr val="306A9B"/>
    <a:srgbClr val="FBAF2D"/>
    <a:srgbClr val="DA2757"/>
    <a:srgbClr val="295175"/>
    <a:srgbClr val="70C833"/>
    <a:srgbClr val="EC566B"/>
    <a:srgbClr val="00A5E7"/>
    <a:srgbClr val="A9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71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83"/>
        <p:guide orient="horz" pos="164"/>
        <p:guide orient="horz" pos="4020"/>
        <p:guide pos="2897"/>
        <p:guide pos="873"/>
        <p:guide pos="5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25FF0-72DD-4071-A1CC-1461316438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AD99-1F64-4BA8-A2FF-A070BA5C70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7"/>
          <p:cNvSpPr>
            <a:spLocks noChangeArrowheads="1"/>
          </p:cNvSpPr>
          <p:nvPr/>
        </p:nvSpPr>
        <p:spPr bwMode="auto">
          <a:xfrm>
            <a:off x="1" y="501650"/>
            <a:ext cx="300541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1" y="584201"/>
            <a:ext cx="3005417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第三课 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p m f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5217280" y="2010624"/>
            <a:ext cx="3748590" cy="28931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汉语拼音 </a:t>
            </a:r>
            <a:endParaRPr lang="en-US" altLang="zh-CN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b p m f</a:t>
            </a:r>
            <a:endParaRPr lang="zh-CN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5417" y="2010623"/>
            <a:ext cx="4752222" cy="345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3160" y="2009672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bō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41199" y="2009672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bǒ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41199" y="3260149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bò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3160" y="3260149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bó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7264510" y="2228412"/>
            <a:ext cx="1879490" cy="446734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1759998" y="222841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菠萝、剥皮</a:t>
            </a:r>
            <a:endParaRPr lang="zh-CN" altLang="en-US" sz="3200" dirty="0"/>
          </a:p>
        </p:txBody>
      </p:sp>
      <p:sp>
        <p:nvSpPr>
          <p:cNvPr id="40" name="矩形 39"/>
          <p:cNvSpPr/>
          <p:nvPr/>
        </p:nvSpPr>
        <p:spPr>
          <a:xfrm>
            <a:off x="1759998" y="346435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伯伯</a:t>
            </a:r>
            <a:r>
              <a:rPr lang="zh-CN" altLang="en-US" sz="3200" dirty="0"/>
              <a:t>、</a:t>
            </a:r>
            <a:r>
              <a:rPr lang="zh-CN" altLang="en-US" sz="3200" dirty="0" smtClean="0"/>
              <a:t>脖子</a:t>
            </a:r>
            <a:endParaRPr lang="zh-CN" altLang="en-US" sz="3200" dirty="0"/>
          </a:p>
        </p:txBody>
      </p:sp>
      <p:sp>
        <p:nvSpPr>
          <p:cNvPr id="41" name="矩形 40"/>
          <p:cNvSpPr/>
          <p:nvPr/>
        </p:nvSpPr>
        <p:spPr>
          <a:xfrm>
            <a:off x="5088035" y="2198977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跛脚</a:t>
            </a:r>
            <a:r>
              <a:rPr lang="zh-CN" altLang="en-US" sz="3200" dirty="0"/>
              <a:t>、</a:t>
            </a:r>
            <a:r>
              <a:rPr lang="zh-CN" altLang="en-US" sz="3200" dirty="0" smtClean="0"/>
              <a:t>跛子</a:t>
            </a:r>
            <a:endParaRPr lang="zh-CN" altLang="en-US" sz="3200" dirty="0"/>
          </a:p>
        </p:txBody>
      </p:sp>
      <p:sp>
        <p:nvSpPr>
          <p:cNvPr id="42" name="矩形 41"/>
          <p:cNvSpPr/>
          <p:nvPr/>
        </p:nvSpPr>
        <p:spPr>
          <a:xfrm>
            <a:off x="5088036" y="355695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/>
              <a:t>簸箕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45920" y="181284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6176" y="181284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45920" y="181284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76176" y="181284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6227664" y="2244091"/>
            <a:ext cx="29163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</a:rPr>
              <a:t>儿歌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声母支好架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韵母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带调发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前后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一口气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千万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别分家。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8529" y="2177849"/>
            <a:ext cx="1879490" cy="44673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616733" y="5205386"/>
            <a:ext cx="766528" cy="1015663"/>
            <a:chOff x="1895334" y="2682899"/>
            <a:chExt cx="1022037" cy="10156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971890" y="2797448"/>
              <a:ext cx="945481" cy="192495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895334" y="2682899"/>
              <a:ext cx="1005089" cy="1015663"/>
              <a:chOff x="1952666" y="2682899"/>
              <a:chExt cx="1005089" cy="101566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952666" y="2682899"/>
                <a:ext cx="87246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</a:t>
                </a:r>
                <a:endParaRPr lang="en-US" altLang="zh-CN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524901" y="3035736"/>
                <a:ext cx="432854" cy="463336"/>
              </a:xfrm>
              <a:prstGeom prst="rect">
                <a:avLst/>
              </a:prstGeom>
            </p:spPr>
          </p:pic>
        </p:grpSp>
      </p:grpSp>
      <p:grpSp>
        <p:nvGrpSpPr>
          <p:cNvPr id="18" name="组合 17"/>
          <p:cNvGrpSpPr/>
          <p:nvPr/>
        </p:nvGrpSpPr>
        <p:grpSpPr>
          <a:xfrm>
            <a:off x="3552241" y="5205385"/>
            <a:ext cx="745448" cy="1015663"/>
            <a:chOff x="4025130" y="2624164"/>
            <a:chExt cx="993930" cy="1015663"/>
          </a:xfrm>
        </p:grpSpPr>
        <p:sp>
          <p:nvSpPr>
            <p:cNvPr id="19" name="矩形 18"/>
            <p:cNvSpPr/>
            <p:nvPr/>
          </p:nvSpPr>
          <p:spPr>
            <a:xfrm flipH="1">
              <a:off x="4025130" y="2624164"/>
              <a:ext cx="9044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86206" y="2950172"/>
              <a:ext cx="432854" cy="46333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705751" y="2773891"/>
              <a:ext cx="234951" cy="161925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4447812" y="5205385"/>
            <a:ext cx="737279" cy="1015663"/>
            <a:chOff x="4013083" y="3975839"/>
            <a:chExt cx="983038" cy="1015663"/>
          </a:xfrm>
        </p:grpSpPr>
        <p:sp>
          <p:nvSpPr>
            <p:cNvPr id="23" name="矩形 22"/>
            <p:cNvSpPr/>
            <p:nvPr/>
          </p:nvSpPr>
          <p:spPr>
            <a:xfrm>
              <a:off x="4013083" y="3975839"/>
              <a:ext cx="8724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63267" y="4348446"/>
              <a:ext cx="432854" cy="46333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4592992" y="4126353"/>
              <a:ext cx="336551" cy="19050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283175" y="5205385"/>
            <a:ext cx="777095" cy="1015663"/>
            <a:chOff x="3980179" y="5462841"/>
            <a:chExt cx="1036126" cy="1015663"/>
          </a:xfrm>
        </p:grpSpPr>
        <p:sp>
          <p:nvSpPr>
            <p:cNvPr id="27" name="矩形 26"/>
            <p:cNvSpPr/>
            <p:nvPr/>
          </p:nvSpPr>
          <p:spPr>
            <a:xfrm>
              <a:off x="3980179" y="5462841"/>
              <a:ext cx="93016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" panose="020B0503020204020204" pitchFamily="34" charset="-122"/>
                </a:rPr>
                <a:t>p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83451" y="5773394"/>
              <a:ext cx="432854" cy="46333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4651820" y="5528452"/>
              <a:ext cx="255747" cy="22907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5677 0.2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11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487 0.2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46538" y="226854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趴下</a:t>
            </a:r>
            <a:endParaRPr lang="zh-CN" altLang="en-US" sz="3200" dirty="0"/>
          </a:p>
        </p:txBody>
      </p:sp>
      <p:sp>
        <p:nvSpPr>
          <p:cNvPr id="62" name="矩形 61"/>
          <p:cNvSpPr/>
          <p:nvPr/>
        </p:nvSpPr>
        <p:spPr>
          <a:xfrm>
            <a:off x="1946537" y="350448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爬坡、爬行</a:t>
            </a:r>
            <a:endParaRPr lang="zh-CN" altLang="en-US" sz="3200" dirty="0"/>
          </a:p>
        </p:txBody>
      </p:sp>
      <p:sp>
        <p:nvSpPr>
          <p:cNvPr id="69" name="矩形 68"/>
          <p:cNvSpPr/>
          <p:nvPr/>
        </p:nvSpPr>
        <p:spPr>
          <a:xfrm>
            <a:off x="5561813" y="2154974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76" name="矩形 75"/>
          <p:cNvSpPr/>
          <p:nvPr/>
        </p:nvSpPr>
        <p:spPr>
          <a:xfrm>
            <a:off x="5430772" y="352268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害怕</a:t>
            </a:r>
            <a:endParaRPr lang="zh-CN" altLang="en-US" sz="3200" dirty="0"/>
          </a:p>
        </p:txBody>
      </p:sp>
      <p:grpSp>
        <p:nvGrpSpPr>
          <p:cNvPr id="119" name="组合 118"/>
          <p:cNvGrpSpPr/>
          <p:nvPr/>
        </p:nvGrpSpPr>
        <p:grpSpPr>
          <a:xfrm>
            <a:off x="679340" y="2040425"/>
            <a:ext cx="766528" cy="1015663"/>
            <a:chOff x="1895334" y="2682899"/>
            <a:chExt cx="1022037" cy="1015663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1971890" y="2797448"/>
              <a:ext cx="945481" cy="192495"/>
            </a:xfrm>
            <a:prstGeom prst="rect">
              <a:avLst/>
            </a:prstGeom>
          </p:spPr>
        </p:pic>
        <p:grpSp>
          <p:nvGrpSpPr>
            <p:cNvPr id="118" name="组合 117"/>
            <p:cNvGrpSpPr/>
            <p:nvPr/>
          </p:nvGrpSpPr>
          <p:grpSpPr>
            <a:xfrm>
              <a:off x="1895334" y="2682899"/>
              <a:ext cx="1005089" cy="1015663"/>
              <a:chOff x="1952666" y="2682899"/>
              <a:chExt cx="1005089" cy="1015663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1952666" y="2682899"/>
                <a:ext cx="87246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</a:t>
                </a:r>
                <a:endParaRPr lang="en-US" altLang="zh-CN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2524901" y="3035736"/>
                <a:ext cx="432854" cy="463336"/>
              </a:xfrm>
              <a:prstGeom prst="rect">
                <a:avLst/>
              </a:prstGeom>
            </p:spPr>
          </p:pic>
        </p:grpSp>
      </p:grpSp>
      <p:grpSp>
        <p:nvGrpSpPr>
          <p:cNvPr id="121" name="组合 120"/>
          <p:cNvGrpSpPr/>
          <p:nvPr/>
        </p:nvGrpSpPr>
        <p:grpSpPr>
          <a:xfrm>
            <a:off x="700420" y="3307238"/>
            <a:ext cx="745448" cy="1015663"/>
            <a:chOff x="4025130" y="2624164"/>
            <a:chExt cx="993930" cy="1015663"/>
          </a:xfrm>
        </p:grpSpPr>
        <p:sp>
          <p:nvSpPr>
            <p:cNvPr id="110" name="矩形 109"/>
            <p:cNvSpPr/>
            <p:nvPr/>
          </p:nvSpPr>
          <p:spPr>
            <a:xfrm flipH="1">
              <a:off x="4025130" y="2624164"/>
              <a:ext cx="9044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86206" y="2950172"/>
              <a:ext cx="432854" cy="463336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705751" y="2773891"/>
              <a:ext cx="234951" cy="161925"/>
            </a:xfrm>
            <a:prstGeom prst="rect">
              <a:avLst/>
            </a:prstGeom>
          </p:spPr>
        </p:pic>
      </p:grpSp>
      <p:grpSp>
        <p:nvGrpSpPr>
          <p:cNvPr id="123" name="组合 122"/>
          <p:cNvGrpSpPr/>
          <p:nvPr/>
        </p:nvGrpSpPr>
        <p:grpSpPr>
          <a:xfrm>
            <a:off x="4284049" y="1939529"/>
            <a:ext cx="736613" cy="1015663"/>
            <a:chOff x="4013971" y="4020072"/>
            <a:chExt cx="982150" cy="1015663"/>
          </a:xfrm>
        </p:grpSpPr>
        <p:sp>
          <p:nvSpPr>
            <p:cNvPr id="109" name="矩形 108"/>
            <p:cNvSpPr/>
            <p:nvPr/>
          </p:nvSpPr>
          <p:spPr>
            <a:xfrm>
              <a:off x="4013971" y="4020072"/>
              <a:ext cx="8724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63267" y="4348446"/>
              <a:ext cx="432854" cy="463336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592992" y="4126353"/>
              <a:ext cx="336551" cy="190500"/>
            </a:xfrm>
            <a:prstGeom prst="rect">
              <a:avLst/>
            </a:prstGeom>
          </p:spPr>
        </p:pic>
      </p:grpSp>
      <p:grpSp>
        <p:nvGrpSpPr>
          <p:cNvPr id="125" name="组合 124"/>
          <p:cNvGrpSpPr/>
          <p:nvPr/>
        </p:nvGrpSpPr>
        <p:grpSpPr>
          <a:xfrm>
            <a:off x="4284049" y="3255781"/>
            <a:ext cx="777095" cy="1015663"/>
            <a:chOff x="3980179" y="5462841"/>
            <a:chExt cx="1036126" cy="1015663"/>
          </a:xfrm>
        </p:grpSpPr>
        <p:sp>
          <p:nvSpPr>
            <p:cNvPr id="108" name="矩形 107"/>
            <p:cNvSpPr/>
            <p:nvPr/>
          </p:nvSpPr>
          <p:spPr>
            <a:xfrm>
              <a:off x="3980179" y="5462841"/>
              <a:ext cx="93016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" panose="020B0503020204020204" pitchFamily="34" charset="-122"/>
                </a:rPr>
                <a:t>p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endParaRPr>
            </a:p>
          </p:txBody>
        </p:sp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83451" y="5773394"/>
              <a:ext cx="432854" cy="463336"/>
            </a:xfrm>
            <a:prstGeom prst="rect">
              <a:avLst/>
            </a:pr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4651820" y="5528452"/>
              <a:ext cx="255747" cy="229077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4840" y="2009672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ō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62879" y="2009672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pǒ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62879" y="3260149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pò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4840" y="3260149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pó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081678" y="222841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山坡、泼水</a:t>
            </a:r>
            <a:endParaRPr lang="zh-CN" altLang="en-US" sz="3200" dirty="0"/>
          </a:p>
        </p:txBody>
      </p:sp>
      <p:sp>
        <p:nvSpPr>
          <p:cNvPr id="40" name="矩形 39"/>
          <p:cNvSpPr/>
          <p:nvPr/>
        </p:nvSpPr>
        <p:spPr>
          <a:xfrm>
            <a:off x="2081679" y="346435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婆婆</a:t>
            </a:r>
            <a:endParaRPr lang="zh-CN" altLang="en-US" sz="3200" dirty="0"/>
          </a:p>
        </p:txBody>
      </p:sp>
      <p:sp>
        <p:nvSpPr>
          <p:cNvPr id="41" name="矩形 40"/>
          <p:cNvSpPr/>
          <p:nvPr/>
        </p:nvSpPr>
        <p:spPr>
          <a:xfrm>
            <a:off x="5409716" y="21989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叵测</a:t>
            </a:r>
            <a:endParaRPr lang="zh-CN" altLang="en-US" sz="3200" dirty="0"/>
          </a:p>
        </p:txBody>
      </p:sp>
      <p:sp>
        <p:nvSpPr>
          <p:cNvPr id="42" name="矩形 41"/>
          <p:cNvSpPr/>
          <p:nvPr/>
        </p:nvSpPr>
        <p:spPr>
          <a:xfrm>
            <a:off x="5409716" y="355695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气魄</a:t>
            </a:r>
            <a:endParaRPr lang="zh-CN" altLang="en-US" sz="32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76275" y="4465212"/>
            <a:ext cx="1168206" cy="1320194"/>
            <a:chOff x="602457" y="1465016"/>
            <a:chExt cx="2500829" cy="1320194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438901" y="1486812"/>
              <a:ext cx="87244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endParaRPr lang="en-US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206625" y="4465212"/>
            <a:ext cx="1168206" cy="1320194"/>
            <a:chOff x="602457" y="1465016"/>
            <a:chExt cx="2500829" cy="1320194"/>
          </a:xfrm>
        </p:grpSpPr>
        <p:cxnSp>
          <p:nvCxnSpPr>
            <p:cNvPr id="102" name="直接连接符 101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/>
            <p:cNvSpPr/>
            <p:nvPr/>
          </p:nvSpPr>
          <p:spPr>
            <a:xfrm>
              <a:off x="1438901" y="1486812"/>
              <a:ext cx="87244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</a:t>
              </a:r>
              <a:endParaRPr lang="en-US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36976" y="4465212"/>
            <a:ext cx="1168206" cy="1320194"/>
            <a:chOff x="4982634" y="4465212"/>
            <a:chExt cx="1557608" cy="1320194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4982634" y="4465212"/>
              <a:ext cx="155760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 bwMode="auto">
            <a:xfrm>
              <a:off x="4982634" y="4905277"/>
              <a:ext cx="155760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 bwMode="auto">
            <a:xfrm>
              <a:off x="4982634" y="5345342"/>
              <a:ext cx="155760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 bwMode="auto">
            <a:xfrm>
              <a:off x="4982634" y="5785406"/>
              <a:ext cx="155760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矩形 111"/>
            <p:cNvSpPr/>
            <p:nvPr/>
          </p:nvSpPr>
          <p:spPr>
            <a:xfrm>
              <a:off x="5275002" y="4487008"/>
              <a:ext cx="54339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</a:t>
              </a:r>
              <a:endParaRPr lang="en-US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267325" y="4465212"/>
            <a:ext cx="1168206" cy="1320194"/>
            <a:chOff x="602457" y="1465016"/>
            <a:chExt cx="2500829" cy="1320194"/>
          </a:xfrm>
        </p:grpSpPr>
        <p:cxnSp>
          <p:nvCxnSpPr>
            <p:cNvPr id="114" name="直接连接符 113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矩形 117"/>
            <p:cNvSpPr/>
            <p:nvPr/>
          </p:nvSpPr>
          <p:spPr>
            <a:xfrm>
              <a:off x="1438901" y="1486812"/>
              <a:ext cx="87244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</a:t>
              </a:r>
              <a:endParaRPr lang="en-US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87" y="1522738"/>
            <a:ext cx="5026708" cy="23875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706169" y="3777646"/>
            <a:ext cx="4049537" cy="1320194"/>
            <a:chOff x="3608225" y="3298674"/>
            <a:chExt cx="5399382" cy="1320194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3608225" y="3298674"/>
              <a:ext cx="5097702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 bwMode="auto">
            <a:xfrm>
              <a:off x="3608225" y="3738739"/>
              <a:ext cx="50977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 bwMode="auto">
            <a:xfrm>
              <a:off x="3608225" y="4178804"/>
              <a:ext cx="50977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 bwMode="auto">
            <a:xfrm>
              <a:off x="3608225" y="4618868"/>
              <a:ext cx="5097702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3665856" y="3373853"/>
              <a:ext cx="14987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pō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227890" y="3373853"/>
              <a:ext cx="14987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pǒ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508906" y="3373853"/>
              <a:ext cx="14987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pò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946873" y="3373853"/>
              <a:ext cx="14987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pó</a:t>
              </a:r>
              <a:endPara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1843" y="1943988"/>
            <a:ext cx="1875622" cy="1320194"/>
            <a:chOff x="602457" y="1465016"/>
            <a:chExt cx="2500829" cy="1320194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438901" y="1486812"/>
              <a:ext cx="87244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endParaRPr lang="en-US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 bwMode="auto">
          <a:xfrm>
            <a:off x="2706169" y="194208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 bwMode="auto">
          <a:xfrm>
            <a:off x="2706169" y="2382148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>
            <a:off x="2706169" y="2822213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 bwMode="auto">
          <a:xfrm>
            <a:off x="2706169" y="3262277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6832" y="2367189"/>
            <a:ext cx="324641" cy="463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219235" y="2249413"/>
            <a:ext cx="306350" cy="10359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17766" y="2367189"/>
            <a:ext cx="324641" cy="46333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52299" y="2367189"/>
            <a:ext cx="324641" cy="46333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83232" y="2367189"/>
            <a:ext cx="324641" cy="4633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160742" y="2232093"/>
            <a:ext cx="306350" cy="1304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119801" y="2219062"/>
            <a:ext cx="306350" cy="1268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092081" y="2211550"/>
            <a:ext cx="306350" cy="13432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442898" y="3700559"/>
            <a:ext cx="1875622" cy="1320194"/>
            <a:chOff x="602457" y="1465016"/>
            <a:chExt cx="2500829" cy="1320194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1438901" y="1486812"/>
              <a:ext cx="87244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</a:t>
              </a:r>
              <a:endParaRPr lang="en-US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2748150" y="1953870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710473" y="1941956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83132" y="1926662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645455" y="1953870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706169" y="3688655"/>
            <a:ext cx="3861986" cy="1332099"/>
            <a:chOff x="3608225" y="3286769"/>
            <a:chExt cx="5149314" cy="1332099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3608225" y="3298674"/>
              <a:ext cx="5097702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 bwMode="auto">
            <a:xfrm>
              <a:off x="3608225" y="3738739"/>
              <a:ext cx="50977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 bwMode="auto">
            <a:xfrm>
              <a:off x="3608225" y="4178804"/>
              <a:ext cx="50977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 bwMode="auto">
            <a:xfrm>
              <a:off x="3608225" y="4618868"/>
              <a:ext cx="5097702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3665856" y="3286769"/>
              <a:ext cx="124863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</a:t>
              </a:r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ō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227890" y="3286769"/>
              <a:ext cx="124863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</a:t>
              </a:r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ǒ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508906" y="3286769"/>
              <a:ext cx="124863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</a:t>
              </a:r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ò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946873" y="3286769"/>
              <a:ext cx="124863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</a:t>
              </a:r>
              <a:r>
                <a:rPr lang="en-US" altLang="zh-CN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ó</a:t>
              </a:r>
              <a:endPara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1843" y="1943988"/>
            <a:ext cx="1875622" cy="1320194"/>
            <a:chOff x="602457" y="1465016"/>
            <a:chExt cx="2500829" cy="1320194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438901" y="1486812"/>
              <a:ext cx="87244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</a:t>
              </a:r>
              <a:endParaRPr lang="en-US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2898" y="3612445"/>
            <a:ext cx="1875622" cy="1408309"/>
            <a:chOff x="590530" y="3612444"/>
            <a:chExt cx="2500829" cy="1408309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590530" y="3700559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 bwMode="auto">
            <a:xfrm>
              <a:off x="590530" y="4140624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 bwMode="auto">
            <a:xfrm>
              <a:off x="590530" y="4580689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 bwMode="auto">
            <a:xfrm>
              <a:off x="590530" y="5020753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1591796" y="3612444"/>
              <a:ext cx="8724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</a:t>
              </a:r>
              <a:endParaRPr lang="en-US" altLang="zh-C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43376" y="1926663"/>
            <a:ext cx="3886070" cy="1335615"/>
            <a:chOff x="3524500" y="1926662"/>
            <a:chExt cx="5181427" cy="1335615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3608225" y="1942083"/>
              <a:ext cx="5097702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3608225" y="2382148"/>
              <a:ext cx="50977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 bwMode="auto">
            <a:xfrm>
              <a:off x="3608225" y="2822213"/>
              <a:ext cx="50977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 bwMode="auto">
            <a:xfrm>
              <a:off x="3608225" y="3262277"/>
              <a:ext cx="5097702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3524500" y="1926662"/>
              <a:ext cx="5097340" cy="1135204"/>
              <a:chOff x="3524500" y="1926662"/>
              <a:chExt cx="5097340" cy="113520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327122" y="2367189"/>
                <a:ext cx="432854" cy="463336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4352645" y="2249412"/>
                <a:ext cx="408467" cy="103597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6901698" y="2367189"/>
                <a:ext cx="432854" cy="463336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5614409" y="2367189"/>
                <a:ext cx="432854" cy="463336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8188986" y="2367189"/>
                <a:ext cx="432854" cy="463336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5607987" y="2232092"/>
                <a:ext cx="408467" cy="130449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6886733" y="2219061"/>
                <a:ext cx="408467" cy="12681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>
                <a:off x="8145004" y="2211550"/>
                <a:ext cx="408467" cy="134322"/>
              </a:xfrm>
              <a:prstGeom prst="rect">
                <a:avLst/>
              </a:prstGeom>
            </p:spPr>
          </p:pic>
          <p:sp>
            <p:nvSpPr>
              <p:cNvPr id="87" name="矩形 86"/>
              <p:cNvSpPr/>
              <p:nvPr/>
            </p:nvSpPr>
            <p:spPr>
              <a:xfrm>
                <a:off x="3524500" y="1953870"/>
                <a:ext cx="87244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6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m</a:t>
                </a:r>
                <a:endPara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4807597" y="1941956"/>
                <a:ext cx="87244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6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m</a:t>
                </a:r>
                <a:endPara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6104476" y="1926662"/>
                <a:ext cx="87244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6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m</a:t>
                </a:r>
                <a:endPara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7387573" y="1953870"/>
                <a:ext cx="87244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6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m</a:t>
                </a:r>
                <a:endParaRPr lang="en-US" altLang="zh-CN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拼音儿歌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14400" y="1667984"/>
            <a:ext cx="6100576" cy="4198425"/>
            <a:chOff x="1950226" y="1667985"/>
            <a:chExt cx="7403075" cy="3632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0226" y="1667985"/>
              <a:ext cx="7403075" cy="36322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2238233" y="1815152"/>
              <a:ext cx="1265380" cy="873457"/>
            </a:xfrm>
            <a:prstGeom prst="rect">
              <a:avLst/>
            </a:prstGeom>
            <a:solidFill>
              <a:srgbClr val="244141"/>
            </a:solidFill>
            <a:ln w="9525" cap="flat" cmpd="sng" algn="ctr">
              <a:solidFill>
                <a:srgbClr val="24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7943181" y="1815151"/>
              <a:ext cx="1265380" cy="873457"/>
            </a:xfrm>
            <a:prstGeom prst="rect">
              <a:avLst/>
            </a:prstGeom>
            <a:solidFill>
              <a:srgbClr val="244141"/>
            </a:solidFill>
            <a:ln w="9525" cap="flat" cmpd="sng" algn="ctr">
              <a:solidFill>
                <a:srgbClr val="24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5875734" y="4289000"/>
            <a:ext cx="1000776" cy="857251"/>
          </a:xfrm>
          <a:prstGeom prst="rect">
            <a:avLst/>
          </a:prstGeom>
          <a:solidFill>
            <a:srgbClr val="24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904" y="1815151"/>
            <a:ext cx="5849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33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听广播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，爬上山坡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，两个小门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，一座大佛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右下半圆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，右上半圆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，两个门洞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，一根拐杖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。 </a:t>
            </a:r>
            <a:endParaRPr lang="zh-CN" altLang="en-US" sz="24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声母支好架，韵母带调发，前后一口气，千万别分家。</a:t>
            </a:r>
            <a:endParaRPr lang="zh-CN" altLang="en-US" sz="24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014976" y="2055330"/>
            <a:ext cx="1879490" cy="4467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3160" y="1955800"/>
          <a:ext cx="8163499" cy="1463040"/>
        </p:xfrm>
        <a:graphic>
          <a:graphicData uri="http://schemas.openxmlformats.org/drawingml/2006/table">
            <a:tbl>
              <a:tblPr/>
              <a:tblGrid>
                <a:gridCol w="574895"/>
                <a:gridCol w="591549"/>
                <a:gridCol w="6997055"/>
              </a:tblGrid>
              <a:tr h="39631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写一写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b</a:t>
                      </a:r>
                      <a:r>
                        <a:rPr lang="zh-CN" altLang="en-US" sz="1600" kern="100" dirty="0" smtClean="0">
                          <a:effectLst/>
                        </a:rPr>
                        <a:t>在四线三格中占上格和中格，共有两笔，先写竖，竖写在上格和中格，半圆写在中格，紧挨着竖。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  <a:tr h="442935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读一读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0" dirty="0" smtClean="0">
                          <a:effectLst/>
                        </a:rPr>
                        <a:t>先双唇紧闭，把气憋住，再突然放开，让气流爆发出来。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  <a:tr h="45355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说一说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1.</a:t>
                      </a:r>
                      <a:r>
                        <a:rPr lang="zh-CN" altLang="en-US" sz="1600" kern="0" dirty="0" smtClean="0">
                          <a:effectLst/>
                        </a:rPr>
                        <a:t>伯伯每天下午都要听广播。</a:t>
                      </a:r>
                      <a:r>
                        <a:rPr lang="en-US" altLang="zh-CN" sz="1600" kern="0" dirty="0" smtClean="0">
                          <a:effectLst/>
                        </a:rPr>
                        <a:t>2.</a:t>
                      </a:r>
                      <a:r>
                        <a:rPr lang="zh-CN" altLang="en-US" sz="1600" kern="0" dirty="0" smtClean="0">
                          <a:effectLst/>
                        </a:rPr>
                        <a:t>海面上的波浪真大啊！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13160" y="3433151"/>
          <a:ext cx="8154614" cy="2225040"/>
        </p:xfrm>
        <a:graphic>
          <a:graphicData uri="http://schemas.openxmlformats.org/drawingml/2006/table">
            <a:tbl>
              <a:tblPr/>
              <a:tblGrid>
                <a:gridCol w="574268"/>
                <a:gridCol w="619350"/>
                <a:gridCol w="6960996"/>
              </a:tblGrid>
              <a:tr h="91024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写一写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p</a:t>
                      </a:r>
                      <a:r>
                        <a:rPr lang="zh-CN" altLang="en-US" sz="1600" kern="100" dirty="0" smtClean="0">
                          <a:effectLst/>
                        </a:rPr>
                        <a:t>在四线三格中占中格和下格，共有两笔，先写竖，再写右上半圆。竖写在中格和下格左边一点，半圆写在中格，紧挨着竖。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34290" marR="34290" anchor="ctr"/>
                </a:tc>
              </a:tr>
              <a:tr h="54791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读一读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双唇紧闭，突然张开嘴唇，把气送出，发出</a:t>
                      </a:r>
                      <a:r>
                        <a:rPr lang="en-US" sz="1600" kern="100" dirty="0">
                          <a:effectLst/>
                        </a:rPr>
                        <a:t>p</a:t>
                      </a:r>
                      <a:r>
                        <a:rPr lang="zh-CN" sz="1600" kern="100" dirty="0">
                          <a:effectLst/>
                        </a:rPr>
                        <a:t>音，要轻而短。</a:t>
                      </a:r>
                      <a:endParaRPr lang="zh-CN" sz="1600" kern="100" dirty="0"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34290" marR="34290" anchor="ctr"/>
                </a:tc>
              </a:tr>
              <a:tr h="44450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说一说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1.</a:t>
                      </a:r>
                      <a:r>
                        <a:rPr lang="zh-CN" altLang="en-US" sz="1600" kern="0" dirty="0" smtClean="0">
                          <a:effectLst/>
                        </a:rPr>
                        <a:t>小明爬上了高高的山坡。</a:t>
                      </a:r>
                      <a:r>
                        <a:rPr lang="en-US" altLang="zh-CN" sz="1600" kern="0" dirty="0" smtClean="0">
                          <a:effectLst/>
                        </a:rPr>
                        <a:t>2</a:t>
                      </a:r>
                      <a:r>
                        <a:rPr lang="zh-CN" altLang="en-US" sz="1600" kern="0" dirty="0" smtClean="0">
                          <a:effectLst/>
                        </a:rPr>
                        <a:t>、我能帮妈妈泼脏水。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34290" marR="34290" anchor="ctr"/>
                </a:tc>
              </a:tr>
            </a:tbl>
          </a:graphicData>
        </a:graphic>
      </p:graphicFrame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3160" y="2230272"/>
          <a:ext cx="8163499" cy="1463040"/>
        </p:xfrm>
        <a:graphic>
          <a:graphicData uri="http://schemas.openxmlformats.org/drawingml/2006/table">
            <a:tbl>
              <a:tblPr/>
              <a:tblGrid>
                <a:gridCol w="574895"/>
                <a:gridCol w="591549"/>
                <a:gridCol w="6997055"/>
              </a:tblGrid>
              <a:tr h="3238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写一写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m</a:t>
                      </a:r>
                      <a:r>
                        <a:rPr lang="zh-CN" altLang="en-US" sz="1600" kern="100" dirty="0" smtClean="0">
                          <a:effectLst/>
                        </a:rPr>
                        <a:t>在四线三格中的中格，有</a:t>
                      </a:r>
                      <a:r>
                        <a:rPr lang="en-US" altLang="zh-CN" sz="1600" kern="100" dirty="0" smtClean="0">
                          <a:effectLst/>
                        </a:rPr>
                        <a:t>3</a:t>
                      </a:r>
                      <a:r>
                        <a:rPr lang="zh-CN" altLang="en-US" sz="1600" kern="100" dirty="0" smtClean="0">
                          <a:effectLst/>
                        </a:rPr>
                        <a:t>笔，先写竖，再写左弯竖，最后一笔也是左弯竖。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  <a:tr h="36195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读一读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0" dirty="0" smtClean="0">
                          <a:effectLst/>
                        </a:rPr>
                        <a:t>双唇紧闭，气流从鼻子出来</a:t>
                      </a:r>
                      <a:r>
                        <a:rPr lang="en-US" altLang="zh-CN" sz="1600" kern="0" dirty="0" smtClean="0">
                          <a:effectLst/>
                        </a:rPr>
                        <a:t>,</a:t>
                      </a:r>
                      <a:r>
                        <a:rPr lang="zh-CN" altLang="en-US" sz="1600" kern="0" dirty="0" smtClean="0">
                          <a:effectLst/>
                        </a:rPr>
                        <a:t>声带颤动。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  <a:tr h="370624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说一说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1.</a:t>
                      </a:r>
                      <a:r>
                        <a:rPr lang="zh-CN" altLang="en-US" sz="1600" kern="0" dirty="0" smtClean="0">
                          <a:effectLst/>
                        </a:rPr>
                        <a:t>小明蒙着双眼在玩摸人的游戏呢。</a:t>
                      </a:r>
                      <a:r>
                        <a:rPr lang="en-US" altLang="zh-CN" sz="1600" kern="0" dirty="0" smtClean="0">
                          <a:effectLst/>
                        </a:rPr>
                        <a:t>2.</a:t>
                      </a:r>
                      <a:r>
                        <a:rPr lang="zh-CN" altLang="en-US" sz="1600" kern="0" dirty="0" smtClean="0">
                          <a:effectLst/>
                        </a:rPr>
                        <a:t>小白兔在采蘑菇呢。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13160" y="3772633"/>
          <a:ext cx="8154614" cy="1463040"/>
        </p:xfrm>
        <a:graphic>
          <a:graphicData uri="http://schemas.openxmlformats.org/drawingml/2006/table">
            <a:tbl>
              <a:tblPr/>
              <a:tblGrid>
                <a:gridCol w="574268"/>
                <a:gridCol w="619350"/>
                <a:gridCol w="6960996"/>
              </a:tblGrid>
              <a:tr h="3844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写一写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f</a:t>
                      </a:r>
                      <a:r>
                        <a:rPr lang="zh-CN" altLang="en-US" sz="1600" kern="100" dirty="0" smtClean="0">
                          <a:effectLst/>
                        </a:rPr>
                        <a:t>在四线格的上格和中格，第一笔是右弯竖，第二笔是横。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  <a:tr h="429645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读一读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</a:rPr>
                        <a:t>上牙轻轻地放在下唇上，摩擦一下发出音，声带不颤动。</a:t>
                      </a:r>
                      <a:endParaRPr lang="zh-CN" sz="1600" kern="100" dirty="0"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  <a:tr h="429645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说一说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1.</a:t>
                      </a:r>
                      <a:r>
                        <a:rPr lang="zh-CN" altLang="en-US" sz="1600" kern="0" dirty="0" smtClean="0">
                          <a:effectLst/>
                        </a:rPr>
                        <a:t>山坡上有一座佛像。</a:t>
                      </a:r>
                      <a:r>
                        <a:rPr lang="en-US" altLang="zh-CN" sz="1600" kern="0" dirty="0" smtClean="0">
                          <a:effectLst/>
                        </a:rPr>
                        <a:t>2.</a:t>
                      </a:r>
                      <a:r>
                        <a:rPr lang="zh-CN" altLang="en-US" sz="1600" kern="0" dirty="0" smtClean="0">
                          <a:effectLst/>
                        </a:rPr>
                        <a:t>一休是佛门弟子。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030" y="3442639"/>
            <a:ext cx="4852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大佛，喇叭，游人，山坡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课文情景图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12385" y="1572566"/>
            <a:ext cx="3431615" cy="4317596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4087" y="1572566"/>
            <a:ext cx="557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</a:rPr>
              <a:t>大家看一看，这幅图中有什么呢？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0097" y="3749495"/>
            <a:ext cx="2144483" cy="24560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64727" y="3017111"/>
            <a:ext cx="3956480" cy="15857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0392" y="1650710"/>
            <a:ext cx="8553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1</a:t>
            </a:r>
            <a:r>
              <a:rPr lang="en-US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.</a:t>
            </a:r>
            <a:r>
              <a:rPr lang="zh-CN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读</a:t>
            </a:r>
            <a:r>
              <a:rPr lang="zh-CN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儿歌，圈出声母是</a:t>
            </a:r>
            <a:r>
              <a:rPr lang="en-US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b</a:t>
            </a:r>
            <a:r>
              <a:rPr lang="zh-CN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、</a:t>
            </a:r>
            <a:r>
              <a:rPr lang="en-US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p</a:t>
            </a:r>
            <a:r>
              <a:rPr lang="zh-CN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、</a:t>
            </a:r>
            <a:r>
              <a:rPr lang="en-US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m</a:t>
            </a:r>
            <a:r>
              <a:rPr lang="zh-CN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、</a:t>
            </a:r>
            <a:r>
              <a:rPr lang="en-US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f</a:t>
            </a:r>
            <a:r>
              <a:rPr lang="zh-CN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charset="-122"/>
              </a:rPr>
              <a:t>的字宝宝。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9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2189560" y="3264351"/>
            <a:ext cx="331210" cy="4308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446860" y="3264350"/>
            <a:ext cx="331210" cy="4308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504260" y="3264350"/>
            <a:ext cx="331210" cy="4308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2189560" y="4073611"/>
            <a:ext cx="331210" cy="4308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989660" y="4073611"/>
            <a:ext cx="331210" cy="4308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4551760" y="4069620"/>
            <a:ext cx="331210" cy="4308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3281255" y="4069619"/>
            <a:ext cx="331210" cy="43089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13160" y="1369874"/>
            <a:ext cx="799803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/>
              <a:t>2.</a:t>
            </a:r>
            <a:r>
              <a:rPr lang="zh-CN" altLang="en-US" sz="3200" dirty="0" smtClean="0"/>
              <a:t>猜一猜</a:t>
            </a:r>
            <a:r>
              <a:rPr lang="zh-CN" altLang="en-US" sz="3200" dirty="0"/>
              <a:t>，写一写</a:t>
            </a:r>
            <a:r>
              <a:rPr lang="zh-CN" altLang="en-US" sz="3200" dirty="0" smtClean="0"/>
              <a:t>。 </a:t>
            </a:r>
            <a:endParaRPr lang="zh-CN" altLang="en-US" sz="3200" dirty="0"/>
          </a:p>
          <a:p>
            <a:pPr indent="363855">
              <a:lnSpc>
                <a:spcPct val="200000"/>
              </a:lnSpc>
              <a:spcBef>
                <a:spcPts val="600"/>
              </a:spcBef>
            </a:pPr>
            <a:r>
              <a:rPr lang="zh-CN" altLang="en-US" sz="3600" dirty="0"/>
              <a:t>右下半圆              </a:t>
            </a:r>
            <a:r>
              <a:rPr lang="zh-CN" altLang="en-US" sz="3600" dirty="0" smtClean="0"/>
              <a:t>右</a:t>
            </a:r>
            <a:r>
              <a:rPr lang="zh-CN" altLang="en-US" sz="3600" dirty="0"/>
              <a:t>上半圆</a:t>
            </a:r>
            <a:endParaRPr lang="zh-CN" altLang="en-US" sz="3600" dirty="0"/>
          </a:p>
          <a:p>
            <a:pPr indent="363855">
              <a:lnSpc>
                <a:spcPct val="200000"/>
              </a:lnSpc>
            </a:pPr>
            <a:r>
              <a:rPr lang="zh-CN" altLang="en-US" sz="3600" dirty="0"/>
              <a:t>两个门洞              </a:t>
            </a:r>
            <a:r>
              <a:rPr lang="zh-CN" altLang="en-US" sz="3600" dirty="0" smtClean="0"/>
              <a:t>一</a:t>
            </a:r>
            <a:r>
              <a:rPr lang="zh-CN" altLang="en-US" sz="3600" dirty="0"/>
              <a:t>根拐杖</a:t>
            </a:r>
            <a:endParaRPr lang="zh-CN" altLang="en-US" sz="3600" dirty="0"/>
          </a:p>
        </p:txBody>
      </p:sp>
      <p:sp>
        <p:nvSpPr>
          <p:cNvPr id="2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>
            <a:off x="6482530" y="3870197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 bwMode="auto">
          <a:xfrm>
            <a:off x="6482530" y="4098517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6482530" y="4326837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 bwMode="auto">
          <a:xfrm>
            <a:off x="6482530" y="4555157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859493" y="3724781"/>
            <a:ext cx="32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en-US" altLang="zh-C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6482530" y="2754921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6482530" y="2983242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6482530" y="3211562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>
            <a:off x="6482530" y="3439882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859493" y="2716186"/>
            <a:ext cx="32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4" name="直接连接符 43"/>
          <p:cNvCxnSpPr/>
          <p:nvPr/>
        </p:nvCxnSpPr>
        <p:spPr bwMode="auto">
          <a:xfrm>
            <a:off x="3082105" y="3870197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 bwMode="auto">
          <a:xfrm>
            <a:off x="3082105" y="4098517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 bwMode="auto">
          <a:xfrm>
            <a:off x="3082105" y="4326837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 bwMode="auto">
          <a:xfrm>
            <a:off x="3082105" y="4555157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325718" y="3800980"/>
            <a:ext cx="32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3082105" y="2754921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 bwMode="auto">
          <a:xfrm>
            <a:off x="3082105" y="2983242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 bwMode="auto">
          <a:xfrm>
            <a:off x="3082105" y="3211562"/>
            <a:ext cx="94152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 bwMode="auto">
          <a:xfrm>
            <a:off x="3082105" y="3439882"/>
            <a:ext cx="9415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3392393" y="2716186"/>
            <a:ext cx="32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8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22236" y="4301316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34327" y="4301316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6419" y="4301316"/>
            <a:ext cx="1279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83510" y="4301316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6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课文情景图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3140" y="1622615"/>
            <a:ext cx="2021429" cy="3028571"/>
            <a:chOff x="404187" y="1622614"/>
            <a:chExt cx="2695238" cy="30285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404187" y="1622614"/>
              <a:ext cx="2695238" cy="302857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2430658" y="2451100"/>
              <a:ext cx="668767" cy="558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684213" y="1622614"/>
              <a:ext cx="668767" cy="8284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52779" y="2596554"/>
            <a:ext cx="2050000" cy="170476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658939" y="1943242"/>
            <a:ext cx="1985714" cy="2412705"/>
            <a:chOff x="6177839" y="2217182"/>
            <a:chExt cx="2647619" cy="241270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77839" y="2267982"/>
              <a:ext cx="2647619" cy="2361905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 bwMode="auto">
            <a:xfrm>
              <a:off x="6321086" y="2217182"/>
              <a:ext cx="879814" cy="622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27349" y="1917852"/>
            <a:ext cx="971429" cy="24380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80616" y="217978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82973" y="2643682"/>
            <a:ext cx="407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同学们仔细观察这幅图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，说说</a:t>
            </a:r>
            <a:r>
              <a:rPr lang="zh-CN" altLang="en-US" sz="2400" b="1" dirty="0">
                <a:solidFill>
                  <a:schemeClr val="bg1"/>
                </a:solidFill>
              </a:rPr>
              <a:t>图上画的是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什么？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82972" y="3751795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波浪、船帆、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运动员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7261" y="4350237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917318" y="4120926"/>
            <a:ext cx="5725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6977986" y="4770128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47248" y="2054343"/>
            <a:ext cx="2021429" cy="3028571"/>
            <a:chOff x="404187" y="1622614"/>
            <a:chExt cx="2695238" cy="302857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04187" y="1622614"/>
              <a:ext cx="2695238" cy="302857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 bwMode="auto">
            <a:xfrm>
              <a:off x="2430658" y="2451100"/>
              <a:ext cx="668767" cy="558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684213" y="1622614"/>
              <a:ext cx="668767" cy="8284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182972" y="437226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双唇碰碰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82671" y="358807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小猴推车上山坡。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2973" y="2724364"/>
            <a:ext cx="432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图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中画的是谁？他在干什么？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67830" y="3500673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坡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933650" y="3279016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6998555" y="3920564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480616" y="217978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8" y="2790173"/>
            <a:ext cx="2728550" cy="226903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82671" y="421058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双唇送气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2973" y="2657129"/>
            <a:ext cx="407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图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中画的是谁？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他</a:t>
            </a:r>
            <a:r>
              <a:rPr lang="zh-CN" altLang="en-US" sz="2400" b="1" dirty="0">
                <a:solidFill>
                  <a:schemeClr val="bg1"/>
                </a:solidFill>
              </a:rPr>
              <a:t>们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在干什么？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82972" y="3801523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小白兔在采蘑菇。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鼻腔成声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02513" y="3470150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摸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861627" y="3243710"/>
            <a:ext cx="5725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6933238" y="3890041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329337" y="2111564"/>
            <a:ext cx="1279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1996" y="2595171"/>
            <a:ext cx="1985714" cy="2412705"/>
            <a:chOff x="6177839" y="2217182"/>
            <a:chExt cx="2647619" cy="241270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177839" y="2267982"/>
              <a:ext cx="2647619" cy="236190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 bwMode="auto">
            <a:xfrm>
              <a:off x="6321086" y="2217182"/>
              <a:ext cx="879814" cy="622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2973" y="2657129"/>
            <a:ext cx="407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图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中画的是谁？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他</a:t>
            </a:r>
            <a:r>
              <a:rPr lang="zh-CN" altLang="en-US" sz="2400" b="1" dirty="0">
                <a:solidFill>
                  <a:schemeClr val="bg1"/>
                </a:solidFill>
              </a:rPr>
              <a:t>们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在干什么？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82973" y="380152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老爷爷拄着拐杖。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根拐杖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67830" y="3354035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佛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26945" y="3127595"/>
            <a:ext cx="5725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6998556" y="3773926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14279" y="2299963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87" y="1976138"/>
            <a:ext cx="1436472" cy="36052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86880" y="179452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7136" y="179452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6880" y="179452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17136" y="179452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6049102" y="1935332"/>
            <a:ext cx="30948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</a:rPr>
              <a:t>儿歌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声母支好架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韵母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带调发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前后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一口气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千万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别分家。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74110" y="2195498"/>
            <a:ext cx="1879490" cy="44673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2623" y="5503267"/>
            <a:ext cx="324641" cy="4633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755026" y="5385491"/>
            <a:ext cx="306350" cy="1035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53556" y="5503267"/>
            <a:ext cx="324641" cy="4633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88090" y="5503267"/>
            <a:ext cx="324641" cy="4633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19022" y="5503267"/>
            <a:ext cx="324641" cy="4633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96532" y="5368171"/>
            <a:ext cx="306350" cy="1304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655592" y="5355140"/>
            <a:ext cx="306350" cy="12681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627872" y="5347628"/>
            <a:ext cx="306350" cy="13432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283941" y="5089948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46264" y="5078034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18923" y="5062740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81246" y="5089948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5013 0.2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6016 0.26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885145" y="4298214"/>
            <a:ext cx="1778572" cy="19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5421" y="4214856"/>
            <a:ext cx="2271428" cy="1961905"/>
          </a:xfrm>
          <a:prstGeom prst="rect">
            <a:avLst/>
          </a:prstGeom>
        </p:spPr>
      </p:pic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23022" y="361236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（八）个</a:t>
            </a:r>
            <a:r>
              <a:rPr lang="zh-CN" altLang="en-US" sz="2400" dirty="0"/>
              <a:t>小朋友的“八”</a:t>
            </a:r>
            <a:endParaRPr lang="zh-CN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2015310" y="625607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</a:t>
            </a:r>
            <a:r>
              <a:rPr lang="zh-CN" altLang="en-US" sz="2400" dirty="0" smtClean="0"/>
              <a:t>拔）萝卜</a:t>
            </a:r>
            <a:r>
              <a:rPr lang="zh-CN" altLang="en-US" sz="2400" dirty="0"/>
              <a:t>的“拔”</a:t>
            </a:r>
            <a:endParaRPr lang="zh-CN" altLang="en-US" sz="2400" dirty="0"/>
          </a:p>
        </p:txBody>
      </p:sp>
      <p:sp>
        <p:nvSpPr>
          <p:cNvPr id="69" name="矩形 68"/>
          <p:cNvSpPr/>
          <p:nvPr/>
        </p:nvSpPr>
        <p:spPr>
          <a:xfrm>
            <a:off x="5601670" y="3612362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 </a:t>
            </a:r>
            <a:r>
              <a:rPr lang="zh-CN" altLang="en-US" sz="2400" dirty="0" smtClean="0"/>
              <a:t>打（靶）的</a:t>
            </a:r>
            <a:r>
              <a:rPr lang="zh-CN" altLang="en-US" sz="2400" dirty="0"/>
              <a:t>“靶”</a:t>
            </a:r>
            <a:endParaRPr lang="zh-CN" altLang="en-US" sz="2400" dirty="0"/>
          </a:p>
        </p:txBody>
      </p:sp>
      <p:sp>
        <p:nvSpPr>
          <p:cNvPr id="76" name="矩形 75"/>
          <p:cNvSpPr/>
          <p:nvPr/>
        </p:nvSpPr>
        <p:spPr>
          <a:xfrm>
            <a:off x="5601670" y="625240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大（坝）的“坝”</a:t>
            </a:r>
            <a:endParaRPr lang="zh-CN" altLang="en-US" sz="2400" dirty="0"/>
          </a:p>
        </p:txBody>
      </p:sp>
      <p:grpSp>
        <p:nvGrpSpPr>
          <p:cNvPr id="119" name="组合 118"/>
          <p:cNvGrpSpPr/>
          <p:nvPr/>
        </p:nvGrpSpPr>
        <p:grpSpPr>
          <a:xfrm>
            <a:off x="968787" y="1446956"/>
            <a:ext cx="966980" cy="1015663"/>
            <a:chOff x="1895334" y="2682899"/>
            <a:chExt cx="1022037" cy="1015663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971890" y="2797448"/>
              <a:ext cx="945481" cy="192495"/>
            </a:xfrm>
            <a:prstGeom prst="rect">
              <a:avLst/>
            </a:prstGeom>
          </p:spPr>
        </p:pic>
        <p:grpSp>
          <p:nvGrpSpPr>
            <p:cNvPr id="118" name="组合 117"/>
            <p:cNvGrpSpPr/>
            <p:nvPr/>
          </p:nvGrpSpPr>
          <p:grpSpPr>
            <a:xfrm>
              <a:off x="1895334" y="2682899"/>
              <a:ext cx="1005089" cy="1015663"/>
              <a:chOff x="1952666" y="2682899"/>
              <a:chExt cx="1005089" cy="1015663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1952666" y="2682899"/>
                <a:ext cx="87246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b</a:t>
                </a:r>
                <a:endParaRPr lang="en-US" altLang="zh-CN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2524901" y="3035736"/>
                <a:ext cx="432854" cy="463336"/>
              </a:xfrm>
              <a:prstGeom prst="rect">
                <a:avLst/>
              </a:prstGeom>
            </p:spPr>
          </p:pic>
        </p:grpSp>
      </p:grpSp>
      <p:grpSp>
        <p:nvGrpSpPr>
          <p:cNvPr id="121" name="组合 120"/>
          <p:cNvGrpSpPr/>
          <p:nvPr/>
        </p:nvGrpSpPr>
        <p:grpSpPr>
          <a:xfrm>
            <a:off x="1006350" y="3902969"/>
            <a:ext cx="1008959" cy="1015663"/>
            <a:chOff x="4025130" y="2624164"/>
            <a:chExt cx="993930" cy="1015663"/>
          </a:xfrm>
        </p:grpSpPr>
        <p:sp>
          <p:nvSpPr>
            <p:cNvPr id="110" name="矩形 109"/>
            <p:cNvSpPr/>
            <p:nvPr/>
          </p:nvSpPr>
          <p:spPr>
            <a:xfrm flipH="1">
              <a:off x="4025130" y="2624164"/>
              <a:ext cx="9044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86206" y="2950172"/>
              <a:ext cx="432854" cy="463336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4705751" y="2773891"/>
              <a:ext cx="234951" cy="161925"/>
            </a:xfrm>
            <a:prstGeom prst="rect">
              <a:avLst/>
            </a:prstGeom>
          </p:spPr>
        </p:pic>
      </p:grpSp>
      <p:grpSp>
        <p:nvGrpSpPr>
          <p:cNvPr id="123" name="组合 122"/>
          <p:cNvGrpSpPr/>
          <p:nvPr/>
        </p:nvGrpSpPr>
        <p:grpSpPr>
          <a:xfrm>
            <a:off x="4453924" y="1558148"/>
            <a:ext cx="996850" cy="1015663"/>
            <a:chOff x="4013971" y="4020072"/>
            <a:chExt cx="982150" cy="1015663"/>
          </a:xfrm>
        </p:grpSpPr>
        <p:sp>
          <p:nvSpPr>
            <p:cNvPr id="109" name="矩形 108"/>
            <p:cNvSpPr/>
            <p:nvPr/>
          </p:nvSpPr>
          <p:spPr>
            <a:xfrm>
              <a:off x="4013971" y="4020072"/>
              <a:ext cx="8724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63267" y="4348446"/>
              <a:ext cx="432854" cy="463336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4592992" y="4126353"/>
              <a:ext cx="336551" cy="190500"/>
            </a:xfrm>
            <a:prstGeom prst="rect">
              <a:avLst/>
            </a:prstGeom>
          </p:spPr>
        </p:pic>
      </p:grpSp>
      <p:grpSp>
        <p:nvGrpSpPr>
          <p:cNvPr id="125" name="组合 124"/>
          <p:cNvGrpSpPr/>
          <p:nvPr/>
        </p:nvGrpSpPr>
        <p:grpSpPr>
          <a:xfrm>
            <a:off x="4460794" y="3904303"/>
            <a:ext cx="989980" cy="1015663"/>
            <a:chOff x="3980179" y="5462841"/>
            <a:chExt cx="1036126" cy="1015663"/>
          </a:xfrm>
        </p:grpSpPr>
        <p:sp>
          <p:nvSpPr>
            <p:cNvPr id="108" name="矩形 107"/>
            <p:cNvSpPr/>
            <p:nvPr/>
          </p:nvSpPr>
          <p:spPr>
            <a:xfrm>
              <a:off x="3980179" y="5462841"/>
              <a:ext cx="93016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" panose="020B0503020204020204" pitchFamily="34" charset="-122"/>
                </a:rPr>
                <a:t>b</a:t>
              </a:r>
              <a:endParaRPr lang="zh-CN" alt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endParaRPr>
            </a:p>
          </p:txBody>
        </p:sp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583451" y="5773394"/>
              <a:ext cx="432854" cy="463336"/>
            </a:xfrm>
            <a:prstGeom prst="rect">
              <a:avLst/>
            </a:pr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4651820" y="5528452"/>
              <a:ext cx="255747" cy="229077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41733" y="1446955"/>
            <a:ext cx="1585715" cy="21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622139" y="1634979"/>
            <a:ext cx="2150000" cy="19809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WPS 演示</Application>
  <PresentationFormat>全屏显示(4:3)</PresentationFormat>
  <Paragraphs>354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Times New Roman</vt:lpstr>
      <vt:lpstr>楷体</vt:lpstr>
      <vt:lpstr>华文楷体</vt:lpstr>
      <vt:lpstr>Arial Unicode MS</vt:lpstr>
      <vt:lpstr>黑体</vt:lpstr>
      <vt:lpstr>Arial</vt:lpstr>
      <vt:lpstr>第一PPT模板网-WWW.1PPT.COM</vt:lpstr>
      <vt:lpstr>第三课 b p m 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292</cp:revision>
  <dcterms:created xsi:type="dcterms:W3CDTF">2014-11-28T08:03:00Z</dcterms:created>
  <dcterms:modified xsi:type="dcterms:W3CDTF">2019-09-18T06:40:37Z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